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EBED"/>
    <a:srgbClr val="0022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p:scale>
          <a:sx n="80" d="100"/>
          <a:sy n="80" d="100"/>
        </p:scale>
        <p:origin x="1527"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sv-SE"/>
              <a:t>Klicka här för att ändra mall för rubrikformat</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16E7941C-2524-4E30-AF2D-D9FC558FB802}" type="datetimeFigureOut">
              <a:rPr lang="sv-SE" smtClean="0"/>
              <a:t>2024-03-18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8C793BD-D27F-466D-8A4A-9298EDD80824}" type="slidenum">
              <a:rPr lang="sv-SE" smtClean="0"/>
              <a:t>‹#›</a:t>
            </a:fld>
            <a:endParaRPr lang="sv-SE"/>
          </a:p>
        </p:txBody>
      </p:sp>
    </p:spTree>
    <p:extLst>
      <p:ext uri="{BB962C8B-B14F-4D97-AF65-F5344CB8AC3E}">
        <p14:creationId xmlns:p14="http://schemas.microsoft.com/office/powerpoint/2010/main" val="198419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16E7941C-2524-4E30-AF2D-D9FC558FB802}" type="datetimeFigureOut">
              <a:rPr lang="sv-SE" smtClean="0"/>
              <a:t>2024-03-18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8C793BD-D27F-466D-8A4A-9298EDD80824}" type="slidenum">
              <a:rPr lang="sv-SE" smtClean="0"/>
              <a:t>‹#›</a:t>
            </a:fld>
            <a:endParaRPr lang="sv-SE"/>
          </a:p>
        </p:txBody>
      </p:sp>
    </p:spTree>
    <p:extLst>
      <p:ext uri="{BB962C8B-B14F-4D97-AF65-F5344CB8AC3E}">
        <p14:creationId xmlns:p14="http://schemas.microsoft.com/office/powerpoint/2010/main" val="2233665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16E7941C-2524-4E30-AF2D-D9FC558FB802}" type="datetimeFigureOut">
              <a:rPr lang="sv-SE" smtClean="0"/>
              <a:t>2024-03-18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8C793BD-D27F-466D-8A4A-9298EDD80824}" type="slidenum">
              <a:rPr lang="sv-SE" smtClean="0"/>
              <a:t>‹#›</a:t>
            </a:fld>
            <a:endParaRPr lang="sv-SE"/>
          </a:p>
        </p:txBody>
      </p:sp>
    </p:spTree>
    <p:extLst>
      <p:ext uri="{BB962C8B-B14F-4D97-AF65-F5344CB8AC3E}">
        <p14:creationId xmlns:p14="http://schemas.microsoft.com/office/powerpoint/2010/main" val="3074776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16E7941C-2524-4E30-AF2D-D9FC558FB802}" type="datetimeFigureOut">
              <a:rPr lang="sv-SE" smtClean="0"/>
              <a:t>2024-03-18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8C793BD-D27F-466D-8A4A-9298EDD80824}" type="slidenum">
              <a:rPr lang="sv-SE" smtClean="0"/>
              <a:t>‹#›</a:t>
            </a:fld>
            <a:endParaRPr lang="sv-SE"/>
          </a:p>
        </p:txBody>
      </p:sp>
    </p:spTree>
    <p:extLst>
      <p:ext uri="{BB962C8B-B14F-4D97-AF65-F5344CB8AC3E}">
        <p14:creationId xmlns:p14="http://schemas.microsoft.com/office/powerpoint/2010/main" val="332334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sv-SE"/>
              <a:t>Klicka här för att ändra mall för rubrikformat</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16E7941C-2524-4E30-AF2D-D9FC558FB802}" type="datetimeFigureOut">
              <a:rPr lang="sv-SE" smtClean="0"/>
              <a:t>2024-03-18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8C793BD-D27F-466D-8A4A-9298EDD80824}" type="slidenum">
              <a:rPr lang="sv-SE" smtClean="0"/>
              <a:t>‹#›</a:t>
            </a:fld>
            <a:endParaRPr lang="sv-SE"/>
          </a:p>
        </p:txBody>
      </p:sp>
    </p:spTree>
    <p:extLst>
      <p:ext uri="{BB962C8B-B14F-4D97-AF65-F5344CB8AC3E}">
        <p14:creationId xmlns:p14="http://schemas.microsoft.com/office/powerpoint/2010/main" val="1538312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16E7941C-2524-4E30-AF2D-D9FC558FB802}" type="datetimeFigureOut">
              <a:rPr lang="sv-SE" smtClean="0"/>
              <a:t>2024-03-18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8C793BD-D27F-466D-8A4A-9298EDD80824}" type="slidenum">
              <a:rPr lang="sv-SE" smtClean="0"/>
              <a:t>‹#›</a:t>
            </a:fld>
            <a:endParaRPr lang="sv-SE"/>
          </a:p>
        </p:txBody>
      </p:sp>
    </p:spTree>
    <p:extLst>
      <p:ext uri="{BB962C8B-B14F-4D97-AF65-F5344CB8AC3E}">
        <p14:creationId xmlns:p14="http://schemas.microsoft.com/office/powerpoint/2010/main" val="3512082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Content Placeholder 3"/>
          <p:cNvSpPr>
            <a:spLocks noGrp="1"/>
          </p:cNvSpPr>
          <p:nvPr>
            <p:ph sz="half" idx="2"/>
          </p:nvPr>
        </p:nvSpPr>
        <p:spPr>
          <a:xfrm>
            <a:off x="472381" y="3618442"/>
            <a:ext cx="2901255" cy="53221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Content Placeholder 5"/>
          <p:cNvSpPr>
            <a:spLocks noGrp="1"/>
          </p:cNvSpPr>
          <p:nvPr>
            <p:ph sz="quarter" idx="4"/>
          </p:nvPr>
        </p:nvSpPr>
        <p:spPr>
          <a:xfrm>
            <a:off x="3471863" y="3618442"/>
            <a:ext cx="2915543" cy="53221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16E7941C-2524-4E30-AF2D-D9FC558FB802}" type="datetimeFigureOut">
              <a:rPr lang="sv-SE" smtClean="0"/>
              <a:t>2024-03-18</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F8C793BD-D27F-466D-8A4A-9298EDD80824}" type="slidenum">
              <a:rPr lang="sv-SE" smtClean="0"/>
              <a:t>‹#›</a:t>
            </a:fld>
            <a:endParaRPr lang="sv-SE"/>
          </a:p>
        </p:txBody>
      </p:sp>
    </p:spTree>
    <p:extLst>
      <p:ext uri="{BB962C8B-B14F-4D97-AF65-F5344CB8AC3E}">
        <p14:creationId xmlns:p14="http://schemas.microsoft.com/office/powerpoint/2010/main" val="1646371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16E7941C-2524-4E30-AF2D-D9FC558FB802}" type="datetimeFigureOut">
              <a:rPr lang="sv-SE" smtClean="0"/>
              <a:t>2024-03-18</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F8C793BD-D27F-466D-8A4A-9298EDD80824}" type="slidenum">
              <a:rPr lang="sv-SE" smtClean="0"/>
              <a:t>‹#›</a:t>
            </a:fld>
            <a:endParaRPr lang="sv-SE"/>
          </a:p>
        </p:txBody>
      </p:sp>
    </p:spTree>
    <p:extLst>
      <p:ext uri="{BB962C8B-B14F-4D97-AF65-F5344CB8AC3E}">
        <p14:creationId xmlns:p14="http://schemas.microsoft.com/office/powerpoint/2010/main" val="2209095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7941C-2524-4E30-AF2D-D9FC558FB802}" type="datetimeFigureOut">
              <a:rPr lang="sv-SE" smtClean="0"/>
              <a:t>2024-03-18</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F8C793BD-D27F-466D-8A4A-9298EDD80824}" type="slidenum">
              <a:rPr lang="sv-SE" smtClean="0"/>
              <a:t>‹#›</a:t>
            </a:fld>
            <a:endParaRPr lang="sv-SE"/>
          </a:p>
        </p:txBody>
      </p:sp>
    </p:spTree>
    <p:extLst>
      <p:ext uri="{BB962C8B-B14F-4D97-AF65-F5344CB8AC3E}">
        <p14:creationId xmlns:p14="http://schemas.microsoft.com/office/powerpoint/2010/main" val="1510642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sv-SE"/>
              <a:t>Klicka här för att ändra mall för rubrikformat</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6E7941C-2524-4E30-AF2D-D9FC558FB802}" type="datetimeFigureOut">
              <a:rPr lang="sv-SE" smtClean="0"/>
              <a:t>2024-03-18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8C793BD-D27F-466D-8A4A-9298EDD80824}" type="slidenum">
              <a:rPr lang="sv-SE" smtClean="0"/>
              <a:t>‹#›</a:t>
            </a:fld>
            <a:endParaRPr lang="sv-SE"/>
          </a:p>
        </p:txBody>
      </p:sp>
    </p:spTree>
    <p:extLst>
      <p:ext uri="{BB962C8B-B14F-4D97-AF65-F5344CB8AC3E}">
        <p14:creationId xmlns:p14="http://schemas.microsoft.com/office/powerpoint/2010/main" val="18264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6E7941C-2524-4E30-AF2D-D9FC558FB802}" type="datetimeFigureOut">
              <a:rPr lang="sv-SE" smtClean="0"/>
              <a:t>2024-03-18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8C793BD-D27F-466D-8A4A-9298EDD80824}" type="slidenum">
              <a:rPr lang="sv-SE" smtClean="0"/>
              <a:t>‹#›</a:t>
            </a:fld>
            <a:endParaRPr lang="sv-SE"/>
          </a:p>
        </p:txBody>
      </p:sp>
    </p:spTree>
    <p:extLst>
      <p:ext uri="{BB962C8B-B14F-4D97-AF65-F5344CB8AC3E}">
        <p14:creationId xmlns:p14="http://schemas.microsoft.com/office/powerpoint/2010/main" val="46155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6E7941C-2524-4E30-AF2D-D9FC558FB802}" type="datetimeFigureOut">
              <a:rPr lang="sv-SE" smtClean="0"/>
              <a:t>2024-03-18</a:t>
            </a:fld>
            <a:endParaRPr lang="sv-S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8C793BD-D27F-466D-8A4A-9298EDD80824}" type="slidenum">
              <a:rPr lang="sv-SE" smtClean="0"/>
              <a:t>‹#›</a:t>
            </a:fld>
            <a:endParaRPr lang="sv-SE"/>
          </a:p>
        </p:txBody>
      </p:sp>
    </p:spTree>
    <p:extLst>
      <p:ext uri="{BB962C8B-B14F-4D97-AF65-F5344CB8AC3E}">
        <p14:creationId xmlns:p14="http://schemas.microsoft.com/office/powerpoint/2010/main" val="3169031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3EBED"/>
        </a:soli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03DD18B6-87CD-4990-BF5C-F162302FF2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1949" y="161828"/>
            <a:ext cx="1394101" cy="1457561"/>
          </a:xfrm>
          <a:prstGeom prst="rect">
            <a:avLst/>
          </a:prstGeom>
        </p:spPr>
      </p:pic>
      <p:sp>
        <p:nvSpPr>
          <p:cNvPr id="3" name="textruta 2">
            <a:extLst>
              <a:ext uri="{FF2B5EF4-FFF2-40B4-BE49-F238E27FC236}">
                <a16:creationId xmlns:a16="http://schemas.microsoft.com/office/drawing/2014/main" id="{6C197122-2BE9-4316-A2EF-AA78D95BC94A}"/>
              </a:ext>
            </a:extLst>
          </p:cNvPr>
          <p:cNvSpPr txBox="1"/>
          <p:nvPr/>
        </p:nvSpPr>
        <p:spPr>
          <a:xfrm>
            <a:off x="1917064" y="1705888"/>
            <a:ext cx="3023870" cy="507831"/>
          </a:xfrm>
          <a:prstGeom prst="rect">
            <a:avLst/>
          </a:prstGeom>
          <a:noFill/>
        </p:spPr>
        <p:txBody>
          <a:bodyPr wrap="square">
            <a:spAutoFit/>
          </a:bodyPr>
          <a:lstStyle/>
          <a:p>
            <a:pPr algn="ctr"/>
            <a:r>
              <a:rPr lang="sv-SE" sz="1350" b="1" dirty="0">
                <a:solidFill>
                  <a:srgbClr val="002244"/>
                </a:solidFill>
                <a:latin typeface="Barlow Condensed" panose="00000506000000000000" pitchFamily="2" charset="0"/>
              </a:rPr>
              <a:t>Mini Tour - för juniorer</a:t>
            </a:r>
          </a:p>
          <a:p>
            <a:pPr algn="ctr"/>
            <a:r>
              <a:rPr lang="sv-SE" sz="1350" b="1" dirty="0">
                <a:solidFill>
                  <a:srgbClr val="002244"/>
                </a:solidFill>
                <a:latin typeface="Barlow Condensed" panose="00000506000000000000" pitchFamily="2" charset="0"/>
              </a:rPr>
              <a:t>16 år och yngre som vill börja tävla</a:t>
            </a:r>
          </a:p>
        </p:txBody>
      </p:sp>
      <p:sp>
        <p:nvSpPr>
          <p:cNvPr id="6" name="textruta 5">
            <a:extLst>
              <a:ext uri="{FF2B5EF4-FFF2-40B4-BE49-F238E27FC236}">
                <a16:creationId xmlns:a16="http://schemas.microsoft.com/office/drawing/2014/main" id="{899930D5-9A71-4B16-A90B-9453D5AEC2D6}"/>
              </a:ext>
            </a:extLst>
          </p:cNvPr>
          <p:cNvSpPr txBox="1"/>
          <p:nvPr/>
        </p:nvSpPr>
        <p:spPr>
          <a:xfrm>
            <a:off x="133183" y="3258409"/>
            <a:ext cx="6591632" cy="6340197"/>
          </a:xfrm>
          <a:prstGeom prst="rect">
            <a:avLst/>
          </a:prstGeom>
          <a:noFill/>
        </p:spPr>
        <p:txBody>
          <a:bodyPr wrap="square">
            <a:spAutoFit/>
          </a:bodyPr>
          <a:lstStyle/>
          <a:p>
            <a:r>
              <a:rPr lang="sv-SE" sz="1400" b="1" dirty="0">
                <a:solidFill>
                  <a:srgbClr val="002244"/>
                </a:solidFill>
                <a:effectLst/>
                <a:latin typeface="Barlow Condensed" panose="00000506000000000000" pitchFamily="2" charset="0"/>
              </a:rPr>
              <a:t>SGDF Mini Tour är en 9-håls tävling för de juniorer som vill börja tävla utanför sin egen hemmaklubb. Mini Tour ger deltagarna värdefull tävlingserfarenhet, möjlighet att komma ut och spela på nya banor och dessutom träffa och spela med jämnåriga juniorer från andra klubbar.</a:t>
            </a:r>
          </a:p>
          <a:p>
            <a:endParaRPr lang="sv-SE" sz="1400" dirty="0">
              <a:solidFill>
                <a:srgbClr val="002244"/>
              </a:solidFill>
              <a:latin typeface="Barlow Condensed" panose="00000506000000000000" pitchFamily="2" charset="0"/>
            </a:endParaRPr>
          </a:p>
          <a:p>
            <a:r>
              <a:rPr lang="sv-SE" sz="1400" b="1" dirty="0">
                <a:solidFill>
                  <a:srgbClr val="002244"/>
                </a:solidFill>
                <a:effectLst/>
                <a:latin typeface="Barlow Condensed" panose="00000506000000000000" pitchFamily="2" charset="0"/>
              </a:rPr>
              <a:t>Deltagare</a:t>
            </a:r>
            <a:r>
              <a:rPr lang="sv-SE" sz="1400" dirty="0">
                <a:solidFill>
                  <a:srgbClr val="002244"/>
                </a:solidFill>
                <a:effectLst/>
                <a:latin typeface="Barlow Condensed" panose="00000506000000000000" pitchFamily="2" charset="0"/>
              </a:rPr>
              <a:t>: Flickor och pojkar 16 år eller yngre </a:t>
            </a:r>
            <a:r>
              <a:rPr lang="sv-SE" sz="1400" dirty="0">
                <a:solidFill>
                  <a:srgbClr val="002244"/>
                </a:solidFill>
                <a:latin typeface="Barlow Condensed" panose="00000506000000000000" pitchFamily="2" charset="0"/>
              </a:rPr>
              <a:t>med </a:t>
            </a:r>
            <a:r>
              <a:rPr lang="sv-SE" sz="1400" dirty="0" err="1">
                <a:solidFill>
                  <a:srgbClr val="002244"/>
                </a:solidFill>
                <a:latin typeface="Barlow Condensed" panose="00000506000000000000" pitchFamily="2" charset="0"/>
              </a:rPr>
              <a:t>hcp</a:t>
            </a:r>
            <a:r>
              <a:rPr lang="sv-SE" sz="1400" dirty="0">
                <a:solidFill>
                  <a:srgbClr val="002244"/>
                </a:solidFill>
                <a:latin typeface="Barlow Condensed" panose="00000506000000000000" pitchFamily="2" charset="0"/>
              </a:rPr>
              <a:t> </a:t>
            </a:r>
            <a:r>
              <a:rPr lang="sv-SE" sz="1400" dirty="0">
                <a:solidFill>
                  <a:srgbClr val="002244"/>
                </a:solidFill>
                <a:effectLst/>
                <a:latin typeface="Barlow Condensed" panose="00000506000000000000" pitchFamily="2" charset="0"/>
              </a:rPr>
              <a:t>18,0-54,0</a:t>
            </a:r>
            <a:br>
              <a:rPr lang="sv-SE" sz="1400" dirty="0">
                <a:solidFill>
                  <a:srgbClr val="002244"/>
                </a:solidFill>
                <a:effectLst/>
                <a:latin typeface="Barlow Condensed" panose="00000506000000000000" pitchFamily="2" charset="0"/>
              </a:rPr>
            </a:br>
            <a:r>
              <a:rPr lang="sv-SE" sz="1400" b="1" dirty="0">
                <a:solidFill>
                  <a:srgbClr val="002244"/>
                </a:solidFill>
                <a:effectLst/>
                <a:latin typeface="Barlow Condensed" panose="00000506000000000000" pitchFamily="2" charset="0"/>
              </a:rPr>
              <a:t>Spelform</a:t>
            </a:r>
            <a:r>
              <a:rPr lang="sv-SE" sz="1400" dirty="0">
                <a:solidFill>
                  <a:srgbClr val="002244"/>
                </a:solidFill>
                <a:effectLst/>
                <a:latin typeface="Barlow Condensed" panose="00000506000000000000" pitchFamily="2" charset="0"/>
              </a:rPr>
              <a:t>: 9 hål poängbogey</a:t>
            </a:r>
            <a:br>
              <a:rPr lang="sv-SE" sz="1400" dirty="0">
                <a:solidFill>
                  <a:srgbClr val="002244"/>
                </a:solidFill>
                <a:effectLst/>
                <a:latin typeface="Barlow Condensed" panose="00000506000000000000" pitchFamily="2" charset="0"/>
              </a:rPr>
            </a:br>
            <a:r>
              <a:rPr lang="sv-SE" sz="1400" b="1" dirty="0">
                <a:solidFill>
                  <a:srgbClr val="002244"/>
                </a:solidFill>
                <a:effectLst/>
                <a:latin typeface="Barlow Condensed" panose="00000506000000000000" pitchFamily="2" charset="0"/>
              </a:rPr>
              <a:t>2 klasser:</a:t>
            </a:r>
            <a:r>
              <a:rPr lang="sv-SE" sz="1400" dirty="0">
                <a:solidFill>
                  <a:srgbClr val="002244"/>
                </a:solidFill>
                <a:effectLst/>
                <a:latin typeface="Barlow Condensed" panose="00000506000000000000" pitchFamily="2" charset="0"/>
              </a:rPr>
              <a:t> Klass A  </a:t>
            </a:r>
            <a:r>
              <a:rPr lang="sv-SE" sz="1400" dirty="0" err="1">
                <a:solidFill>
                  <a:srgbClr val="002244"/>
                </a:solidFill>
                <a:effectLst/>
                <a:latin typeface="Barlow Condensed" panose="00000506000000000000" pitchFamily="2" charset="0"/>
              </a:rPr>
              <a:t>Hcp</a:t>
            </a:r>
            <a:r>
              <a:rPr lang="sv-SE" sz="1400" dirty="0">
                <a:solidFill>
                  <a:srgbClr val="002244"/>
                </a:solidFill>
                <a:effectLst/>
                <a:latin typeface="Barlow Condensed" panose="00000506000000000000" pitchFamily="2" charset="0"/>
              </a:rPr>
              <a:t> 18,0-36,0 /  Klass B </a:t>
            </a:r>
            <a:r>
              <a:rPr lang="sv-SE" sz="1400" dirty="0" err="1">
                <a:solidFill>
                  <a:srgbClr val="002244"/>
                </a:solidFill>
                <a:effectLst/>
                <a:latin typeface="Barlow Condensed" panose="00000506000000000000" pitchFamily="2" charset="0"/>
              </a:rPr>
              <a:t>Hcp</a:t>
            </a:r>
            <a:r>
              <a:rPr lang="sv-SE" sz="1400" dirty="0">
                <a:solidFill>
                  <a:srgbClr val="002244"/>
                </a:solidFill>
                <a:effectLst/>
                <a:latin typeface="Barlow Condensed" panose="00000506000000000000" pitchFamily="2" charset="0"/>
              </a:rPr>
              <a:t> 36,1-54,0 (Flickor och pojkar spelar i samma klass.)</a:t>
            </a:r>
            <a:br>
              <a:rPr lang="sv-SE" sz="1400" dirty="0">
                <a:solidFill>
                  <a:srgbClr val="002244"/>
                </a:solidFill>
                <a:effectLst/>
                <a:latin typeface="Barlow Condensed" panose="00000506000000000000" pitchFamily="2" charset="0"/>
              </a:rPr>
            </a:br>
            <a:r>
              <a:rPr lang="sv-SE" sz="1400" b="1" dirty="0">
                <a:solidFill>
                  <a:srgbClr val="002244"/>
                </a:solidFill>
                <a:effectLst/>
                <a:latin typeface="Barlow Condensed" panose="00000506000000000000" pitchFamily="2" charset="0"/>
              </a:rPr>
              <a:t>Markörer</a:t>
            </a:r>
            <a:r>
              <a:rPr lang="sv-SE" sz="1400" dirty="0">
                <a:solidFill>
                  <a:srgbClr val="002244"/>
                </a:solidFill>
                <a:effectLst/>
                <a:latin typeface="Barlow Condensed" panose="00000506000000000000" pitchFamily="2" charset="0"/>
              </a:rPr>
              <a:t>: Föräldrar till spelare som deltar i klass B ska anmäla sig vid incheckningen och blir utsedda att gå med på banan som markör.</a:t>
            </a:r>
            <a:br>
              <a:rPr lang="sv-SE" sz="1400" dirty="0">
                <a:solidFill>
                  <a:srgbClr val="002244"/>
                </a:solidFill>
                <a:effectLst/>
                <a:latin typeface="Barlow Condensed" panose="00000506000000000000" pitchFamily="2" charset="0"/>
              </a:rPr>
            </a:br>
            <a:r>
              <a:rPr lang="sv-SE" sz="1400" b="1" dirty="0">
                <a:solidFill>
                  <a:srgbClr val="002244"/>
                </a:solidFill>
                <a:effectLst/>
                <a:latin typeface="Barlow Condensed" panose="00000506000000000000" pitchFamily="2" charset="0"/>
              </a:rPr>
              <a:t>Lottning</a:t>
            </a:r>
            <a:r>
              <a:rPr lang="sv-SE" sz="1400" dirty="0">
                <a:solidFill>
                  <a:srgbClr val="002244"/>
                </a:solidFill>
                <a:effectLst/>
                <a:latin typeface="Barlow Condensed" panose="00000506000000000000" pitchFamily="2" charset="0"/>
              </a:rPr>
              <a:t>: Inom respektive klass sker lottning efter Kön-Ålder-</a:t>
            </a:r>
            <a:r>
              <a:rPr lang="sv-SE" sz="1400" dirty="0" err="1">
                <a:solidFill>
                  <a:srgbClr val="002244"/>
                </a:solidFill>
                <a:effectLst/>
                <a:latin typeface="Barlow Condensed" panose="00000506000000000000" pitchFamily="2" charset="0"/>
              </a:rPr>
              <a:t>Hcp</a:t>
            </a:r>
            <a:r>
              <a:rPr lang="sv-SE" sz="1400" dirty="0">
                <a:solidFill>
                  <a:srgbClr val="002244"/>
                </a:solidFill>
                <a:effectLst/>
                <a:latin typeface="Barlow Condensed" panose="00000506000000000000" pitchFamily="2" charset="0"/>
              </a:rPr>
              <a:t>, vilket innebär att man får spela med jämnåriga från andra klubbar och som har likvärdiga </a:t>
            </a:r>
            <a:r>
              <a:rPr lang="sv-SE" sz="1400" dirty="0" err="1">
                <a:solidFill>
                  <a:srgbClr val="002244"/>
                </a:solidFill>
                <a:effectLst/>
                <a:latin typeface="Barlow Condensed" panose="00000506000000000000" pitchFamily="2" charset="0"/>
              </a:rPr>
              <a:t>hcp</a:t>
            </a:r>
            <a:r>
              <a:rPr lang="sv-SE" sz="1400" dirty="0">
                <a:solidFill>
                  <a:srgbClr val="002244"/>
                </a:solidFill>
                <a:effectLst/>
                <a:latin typeface="Barlow Condensed" panose="00000506000000000000" pitchFamily="2" charset="0"/>
              </a:rPr>
              <a:t>.</a:t>
            </a:r>
            <a:br>
              <a:rPr lang="sv-SE" sz="1400" dirty="0">
                <a:solidFill>
                  <a:srgbClr val="002244"/>
                </a:solidFill>
                <a:effectLst/>
                <a:latin typeface="Barlow Condensed" panose="00000506000000000000" pitchFamily="2" charset="0"/>
              </a:rPr>
            </a:br>
            <a:endParaRPr lang="sv-SE" sz="1400" dirty="0">
              <a:solidFill>
                <a:srgbClr val="002244"/>
              </a:solidFill>
              <a:effectLst/>
              <a:latin typeface="Barlow Condensed" panose="00000506000000000000" pitchFamily="2" charset="0"/>
            </a:endParaRPr>
          </a:p>
          <a:p>
            <a:r>
              <a:rPr lang="sv-SE" sz="1400" b="1" dirty="0">
                <a:solidFill>
                  <a:srgbClr val="002244"/>
                </a:solidFill>
                <a:effectLst/>
                <a:latin typeface="Barlow Condensed" panose="00000506000000000000" pitchFamily="2" charset="0"/>
              </a:rPr>
              <a:t>Anmälan</a:t>
            </a:r>
            <a:r>
              <a:rPr lang="sv-SE" sz="1400" dirty="0">
                <a:solidFill>
                  <a:srgbClr val="002244"/>
                </a:solidFill>
                <a:effectLst/>
                <a:latin typeface="Barlow Condensed" panose="00000506000000000000" pitchFamily="2" charset="0"/>
              </a:rPr>
              <a:t>: </a:t>
            </a:r>
            <a:r>
              <a:rPr lang="sv-SE" sz="1400" dirty="0">
                <a:solidFill>
                  <a:srgbClr val="002244"/>
                </a:solidFill>
                <a:latin typeface="Barlow Condensed" panose="00000506000000000000" pitchFamily="2" charset="0"/>
              </a:rPr>
              <a:t>Via </a:t>
            </a:r>
            <a:r>
              <a:rPr lang="sv-SE" sz="1400" dirty="0" err="1">
                <a:solidFill>
                  <a:srgbClr val="002244"/>
                </a:solidFill>
                <a:latin typeface="Barlow Condensed" panose="00000506000000000000" pitchFamily="2" charset="0"/>
              </a:rPr>
              <a:t>mingolf</a:t>
            </a:r>
            <a:r>
              <a:rPr lang="sv-SE" sz="1400" dirty="0">
                <a:solidFill>
                  <a:srgbClr val="002244"/>
                </a:solidFill>
                <a:latin typeface="Barlow Condensed" panose="00000506000000000000" pitchFamily="2" charset="0"/>
              </a:rPr>
              <a:t> och stänger k</a:t>
            </a:r>
            <a:r>
              <a:rPr lang="sv-SE" sz="1400" dirty="0">
                <a:solidFill>
                  <a:srgbClr val="002244"/>
                </a:solidFill>
                <a:effectLst/>
                <a:latin typeface="Barlow Condensed" panose="00000506000000000000" pitchFamily="2" charset="0"/>
              </a:rPr>
              <a:t>lockan 12.00 två dagar innan tävling</a:t>
            </a:r>
            <a:br>
              <a:rPr lang="sv-SE" sz="1400" dirty="0">
                <a:solidFill>
                  <a:srgbClr val="002244"/>
                </a:solidFill>
                <a:effectLst/>
                <a:latin typeface="Barlow Condensed" panose="00000506000000000000" pitchFamily="2" charset="0"/>
              </a:rPr>
            </a:br>
            <a:r>
              <a:rPr lang="sv-SE" sz="1400" b="1" dirty="0">
                <a:solidFill>
                  <a:srgbClr val="002244"/>
                </a:solidFill>
                <a:effectLst/>
                <a:latin typeface="Barlow Condensed" panose="00000506000000000000" pitchFamily="2" charset="0"/>
              </a:rPr>
              <a:t>Startavgift</a:t>
            </a:r>
            <a:r>
              <a:rPr lang="sv-SE" sz="1400" dirty="0">
                <a:solidFill>
                  <a:srgbClr val="002244"/>
                </a:solidFill>
                <a:effectLst/>
                <a:latin typeface="Barlow Condensed" panose="00000506000000000000" pitchFamily="2" charset="0"/>
              </a:rPr>
              <a:t>: 100 kr betalas vid anmälan i GIT</a:t>
            </a:r>
            <a:br>
              <a:rPr lang="sv-SE" sz="1400" dirty="0">
                <a:solidFill>
                  <a:srgbClr val="002244"/>
                </a:solidFill>
                <a:effectLst/>
                <a:latin typeface="Barlow Condensed" panose="00000506000000000000" pitchFamily="2" charset="0"/>
              </a:rPr>
            </a:br>
            <a:r>
              <a:rPr lang="sv-SE" sz="1400" b="1" dirty="0">
                <a:solidFill>
                  <a:srgbClr val="002244"/>
                </a:solidFill>
                <a:effectLst/>
                <a:latin typeface="Barlow Condensed" panose="00000506000000000000" pitchFamily="2" charset="0"/>
              </a:rPr>
              <a:t>Startlista</a:t>
            </a:r>
            <a:r>
              <a:rPr lang="sv-SE" sz="1400" dirty="0">
                <a:solidFill>
                  <a:srgbClr val="002244"/>
                </a:solidFill>
                <a:effectLst/>
                <a:latin typeface="Barlow Condensed" panose="00000506000000000000" pitchFamily="2" charset="0"/>
              </a:rPr>
              <a:t>: Publiceras senast klockan 20.00 två dagar innan tävling</a:t>
            </a:r>
            <a:br>
              <a:rPr lang="sv-SE" sz="1400" dirty="0">
                <a:solidFill>
                  <a:srgbClr val="002244"/>
                </a:solidFill>
                <a:effectLst/>
                <a:latin typeface="Barlow Condensed" panose="00000506000000000000" pitchFamily="2" charset="0"/>
              </a:rPr>
            </a:br>
            <a:r>
              <a:rPr lang="sv-SE" sz="1400" b="1" dirty="0">
                <a:solidFill>
                  <a:srgbClr val="002244"/>
                </a:solidFill>
                <a:effectLst/>
                <a:latin typeface="Barlow Condensed" panose="00000506000000000000" pitchFamily="2" charset="0"/>
              </a:rPr>
              <a:t>Resultatlista</a:t>
            </a:r>
            <a:r>
              <a:rPr lang="sv-SE" sz="1400" dirty="0">
                <a:solidFill>
                  <a:srgbClr val="002244"/>
                </a:solidFill>
                <a:effectLst/>
                <a:latin typeface="Barlow Condensed" panose="00000506000000000000" pitchFamily="2" charset="0"/>
              </a:rPr>
              <a:t>: Publiceras senast klockan 24.00 på tävlingsdagen</a:t>
            </a:r>
            <a:br>
              <a:rPr lang="sv-SE" sz="1400" dirty="0">
                <a:solidFill>
                  <a:srgbClr val="002244"/>
                </a:solidFill>
                <a:effectLst/>
                <a:latin typeface="Barlow Condensed" panose="00000506000000000000" pitchFamily="2" charset="0"/>
              </a:rPr>
            </a:br>
            <a:r>
              <a:rPr lang="sv-SE" sz="1400" b="1" i="1" dirty="0">
                <a:solidFill>
                  <a:srgbClr val="002244"/>
                </a:solidFill>
                <a:effectLst/>
                <a:latin typeface="Barlow Condensed" panose="00000506000000000000" pitchFamily="2" charset="0"/>
              </a:rPr>
              <a:t>OBS!</a:t>
            </a:r>
            <a:r>
              <a:rPr lang="sv-SE" sz="1400" i="1" dirty="0">
                <a:solidFill>
                  <a:srgbClr val="002244"/>
                </a:solidFill>
                <a:effectLst/>
                <a:latin typeface="Barlow Condensed" panose="00000506000000000000" pitchFamily="2" charset="0"/>
              </a:rPr>
              <a:t> I enlighet med Riksidrottsförbundets direktiv publiceras </a:t>
            </a:r>
            <a:r>
              <a:rPr lang="sv-SE" sz="1400" b="1" i="1" dirty="0">
                <a:solidFill>
                  <a:srgbClr val="002244"/>
                </a:solidFill>
                <a:effectLst/>
                <a:latin typeface="Barlow Condensed" panose="00000506000000000000" pitchFamily="2" charset="0"/>
              </a:rPr>
              <a:t>INTE</a:t>
            </a:r>
            <a:r>
              <a:rPr lang="sv-SE" sz="1400" i="1" dirty="0">
                <a:solidFill>
                  <a:srgbClr val="002244"/>
                </a:solidFill>
                <a:effectLst/>
                <a:latin typeface="Barlow Condensed" panose="00000506000000000000" pitchFamily="2" charset="0"/>
              </a:rPr>
              <a:t> resultat för spelare </a:t>
            </a:r>
            <a:r>
              <a:rPr lang="sv-SE" sz="1400" i="1" dirty="0">
                <a:solidFill>
                  <a:srgbClr val="002244"/>
                </a:solidFill>
                <a:latin typeface="Barlow Condensed" panose="00000506000000000000" pitchFamily="2" charset="0"/>
              </a:rPr>
              <a:t>som är yngre än 13 år. </a:t>
            </a:r>
          </a:p>
          <a:p>
            <a:br>
              <a:rPr lang="sv-SE" sz="1400" dirty="0">
                <a:solidFill>
                  <a:srgbClr val="002244"/>
                </a:solidFill>
                <a:effectLst/>
                <a:latin typeface="Barlow Condensed" panose="00000506000000000000" pitchFamily="2" charset="0"/>
              </a:rPr>
            </a:br>
            <a:r>
              <a:rPr lang="sv-SE" sz="1400" b="1" dirty="0">
                <a:solidFill>
                  <a:srgbClr val="002244"/>
                </a:solidFill>
                <a:effectLst/>
                <a:latin typeface="Barlow Condensed" panose="00000506000000000000" pitchFamily="2" charset="0"/>
              </a:rPr>
              <a:t>Priser</a:t>
            </a:r>
            <a:r>
              <a:rPr lang="sv-SE" sz="1400" dirty="0">
                <a:solidFill>
                  <a:srgbClr val="002244"/>
                </a:solidFill>
                <a:effectLst/>
                <a:latin typeface="Barlow Condensed" panose="00000506000000000000" pitchFamily="2" charset="0"/>
              </a:rPr>
              <a:t>: Samtliga deltagare får innan start ett </a:t>
            </a:r>
            <a:r>
              <a:rPr lang="sv-SE" sz="1400" dirty="0" err="1">
                <a:solidFill>
                  <a:srgbClr val="002244"/>
                </a:solidFill>
                <a:effectLst/>
                <a:latin typeface="Barlow Condensed" panose="00000506000000000000" pitchFamily="2" charset="0"/>
              </a:rPr>
              <a:t>startkit</a:t>
            </a:r>
            <a:r>
              <a:rPr lang="sv-SE" sz="1400" dirty="0">
                <a:solidFill>
                  <a:srgbClr val="002244"/>
                </a:solidFill>
                <a:effectLst/>
                <a:latin typeface="Barlow Condensed" panose="00000506000000000000" pitchFamily="2" charset="0"/>
              </a:rPr>
              <a:t> (bollar, peggar, penna, greenlagare, markeringsknapp) och ett 3-pack med bollar. Efter genomförd rond får alla medalj och ytterligare ett deltagarpris.</a:t>
            </a:r>
            <a:endParaRPr lang="sv-SE" sz="1400" dirty="0">
              <a:solidFill>
                <a:srgbClr val="002244"/>
              </a:solidFill>
              <a:latin typeface="Barlow Condensed" panose="00000506000000000000" pitchFamily="2" charset="0"/>
            </a:endParaRPr>
          </a:p>
          <a:p>
            <a:r>
              <a:rPr lang="sv-SE" sz="1400" dirty="0">
                <a:solidFill>
                  <a:srgbClr val="002244"/>
                </a:solidFill>
                <a:effectLst/>
                <a:latin typeface="Barlow Condensed" panose="00000506000000000000" pitchFamily="2" charset="0"/>
              </a:rPr>
              <a:t> </a:t>
            </a:r>
            <a:endParaRPr lang="sv-SE" sz="1400" dirty="0">
              <a:solidFill>
                <a:srgbClr val="002244"/>
              </a:solidFill>
              <a:latin typeface="Barlow Condensed" panose="00000506000000000000" pitchFamily="2" charset="0"/>
            </a:endParaRPr>
          </a:p>
          <a:p>
            <a:pPr algn="ctr"/>
            <a:endParaRPr lang="sv-SE" sz="1400" b="1" dirty="0">
              <a:solidFill>
                <a:srgbClr val="002244"/>
              </a:solidFill>
              <a:effectLst/>
              <a:latin typeface="Barlow Condensed" panose="00000506000000000000" pitchFamily="2" charset="0"/>
            </a:endParaRPr>
          </a:p>
          <a:p>
            <a:pPr algn="ctr"/>
            <a:r>
              <a:rPr lang="sv-SE" sz="1400" b="1" dirty="0">
                <a:solidFill>
                  <a:srgbClr val="002244"/>
                </a:solidFill>
                <a:effectLst/>
                <a:latin typeface="Barlow Condensed" panose="00000506000000000000" pitchFamily="2" charset="0"/>
              </a:rPr>
              <a:t>Varmt välkomna hälsar XXX golfklubb!</a:t>
            </a:r>
            <a:endParaRPr lang="sv-SE" sz="1400" dirty="0">
              <a:solidFill>
                <a:srgbClr val="002244"/>
              </a:solidFill>
              <a:latin typeface="Barlow Condensed" panose="00000506000000000000" pitchFamily="2" charset="0"/>
            </a:endParaRPr>
          </a:p>
          <a:p>
            <a:br>
              <a:rPr lang="sv-SE" sz="1400" dirty="0">
                <a:solidFill>
                  <a:srgbClr val="002244"/>
                </a:solidFill>
                <a:latin typeface="Barlow Condensed" panose="00000506000000000000" pitchFamily="2" charset="0"/>
              </a:rPr>
            </a:br>
            <a:endParaRPr lang="sv-SE" sz="1400" dirty="0">
              <a:solidFill>
                <a:srgbClr val="002244"/>
              </a:solidFill>
              <a:latin typeface="Barlow Condensed" panose="00000506000000000000" pitchFamily="2" charset="0"/>
            </a:endParaRPr>
          </a:p>
          <a:p>
            <a:br>
              <a:rPr lang="sv-SE" sz="1400" dirty="0">
                <a:solidFill>
                  <a:srgbClr val="002244"/>
                </a:solidFill>
                <a:latin typeface="Barlow Condensed" panose="00000506000000000000" pitchFamily="2" charset="0"/>
              </a:rPr>
            </a:br>
            <a:endParaRPr lang="sv-SE" sz="1400" dirty="0">
              <a:solidFill>
                <a:srgbClr val="002244"/>
              </a:solidFill>
              <a:latin typeface="Barlow Condensed" panose="00000506000000000000" pitchFamily="2" charset="0"/>
            </a:endParaRPr>
          </a:p>
        </p:txBody>
      </p:sp>
      <p:sp>
        <p:nvSpPr>
          <p:cNvPr id="8" name="textruta 7">
            <a:extLst>
              <a:ext uri="{FF2B5EF4-FFF2-40B4-BE49-F238E27FC236}">
                <a16:creationId xmlns:a16="http://schemas.microsoft.com/office/drawing/2014/main" id="{C1906DB4-CA28-4BC5-9D1A-93E352520643}"/>
              </a:ext>
            </a:extLst>
          </p:cNvPr>
          <p:cNvSpPr txBox="1"/>
          <p:nvPr/>
        </p:nvSpPr>
        <p:spPr>
          <a:xfrm>
            <a:off x="475089" y="2551398"/>
            <a:ext cx="5711026" cy="400110"/>
          </a:xfrm>
          <a:prstGeom prst="rect">
            <a:avLst/>
          </a:prstGeom>
          <a:noFill/>
        </p:spPr>
        <p:txBody>
          <a:bodyPr wrap="square">
            <a:spAutoFit/>
          </a:bodyPr>
          <a:lstStyle/>
          <a:p>
            <a:pPr algn="ctr"/>
            <a:r>
              <a:rPr lang="sv-SE" sz="2000" b="1" dirty="0">
                <a:solidFill>
                  <a:srgbClr val="002244"/>
                </a:solidFill>
                <a:effectLst/>
                <a:latin typeface="Barlow Condensed" panose="00000506000000000000" pitchFamily="2" charset="0"/>
              </a:rPr>
              <a:t>Välkommen att spela Mini Tour på XXX GK!</a:t>
            </a:r>
            <a:endParaRPr lang="sv-SE" sz="1600" dirty="0">
              <a:solidFill>
                <a:srgbClr val="002244"/>
              </a:solidFill>
              <a:latin typeface="Barlow Condensed" panose="00000506000000000000" pitchFamily="2" charset="0"/>
            </a:endParaRPr>
          </a:p>
        </p:txBody>
      </p:sp>
    </p:spTree>
    <p:extLst>
      <p:ext uri="{BB962C8B-B14F-4D97-AF65-F5344CB8AC3E}">
        <p14:creationId xmlns:p14="http://schemas.microsoft.com/office/powerpoint/2010/main" val="794846200"/>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TotalTime>
  <Words>274</Words>
  <Application>Microsoft Office PowerPoint</Application>
  <PresentationFormat>A4 (210 x 297 mm)</PresentationFormat>
  <Paragraphs>13</Paragraphs>
  <Slides>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vt:i4>
      </vt:variant>
    </vt:vector>
  </HeadingPairs>
  <TitlesOfParts>
    <vt:vector size="6" baseType="lpstr">
      <vt:lpstr>Arial</vt:lpstr>
      <vt:lpstr>Barlow Condensed</vt:lpstr>
      <vt:lpstr>Calibri</vt:lpstr>
      <vt:lpstr>Calibri Light</vt:lpstr>
      <vt:lpstr>Office-tema</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Christina von Wachenfeldt</dc:creator>
  <cp:lastModifiedBy>Christina von Wachenfeldt</cp:lastModifiedBy>
  <cp:revision>2</cp:revision>
  <dcterms:created xsi:type="dcterms:W3CDTF">2022-04-21T12:07:50Z</dcterms:created>
  <dcterms:modified xsi:type="dcterms:W3CDTF">2024-03-18T08:51:30Z</dcterms:modified>
</cp:coreProperties>
</file>